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53"/>
  </p:notesMasterIdLst>
  <p:handoutMasterIdLst>
    <p:handoutMasterId r:id="rId54"/>
  </p:handoutMasterIdLst>
  <p:sldIdLst>
    <p:sldId id="751" r:id="rId5"/>
    <p:sldId id="802" r:id="rId6"/>
    <p:sldId id="806" r:id="rId7"/>
    <p:sldId id="845" r:id="rId8"/>
    <p:sldId id="846" r:id="rId9"/>
    <p:sldId id="807" r:id="rId10"/>
    <p:sldId id="809" r:id="rId11"/>
    <p:sldId id="810" r:id="rId12"/>
    <p:sldId id="808" r:id="rId13"/>
    <p:sldId id="833" r:id="rId14"/>
    <p:sldId id="832" r:id="rId15"/>
    <p:sldId id="803" r:id="rId16"/>
    <p:sldId id="811" r:id="rId17"/>
    <p:sldId id="804" r:id="rId18"/>
    <p:sldId id="805" r:id="rId19"/>
    <p:sldId id="814" r:id="rId20"/>
    <p:sldId id="844" r:id="rId21"/>
    <p:sldId id="815" r:id="rId22"/>
    <p:sldId id="816" r:id="rId23"/>
    <p:sldId id="822" r:id="rId24"/>
    <p:sldId id="395" r:id="rId25"/>
    <p:sldId id="396" r:id="rId26"/>
    <p:sldId id="602" r:id="rId27"/>
    <p:sldId id="539" r:id="rId28"/>
    <p:sldId id="601" r:id="rId29"/>
    <p:sldId id="817" r:id="rId30"/>
    <p:sldId id="818" r:id="rId31"/>
    <p:sldId id="821" r:id="rId32"/>
    <p:sldId id="823" r:id="rId33"/>
    <p:sldId id="829" r:id="rId34"/>
    <p:sldId id="824" r:id="rId35"/>
    <p:sldId id="825" r:id="rId36"/>
    <p:sldId id="831" r:id="rId37"/>
    <p:sldId id="826" r:id="rId38"/>
    <p:sldId id="827" r:id="rId39"/>
    <p:sldId id="830" r:id="rId40"/>
    <p:sldId id="828" r:id="rId41"/>
    <p:sldId id="834" r:id="rId42"/>
    <p:sldId id="835" r:id="rId43"/>
    <p:sldId id="836" r:id="rId44"/>
    <p:sldId id="837" r:id="rId45"/>
    <p:sldId id="838" r:id="rId46"/>
    <p:sldId id="840" r:id="rId47"/>
    <p:sldId id="841" r:id="rId48"/>
    <p:sldId id="842" r:id="rId49"/>
    <p:sldId id="839" r:id="rId50"/>
    <p:sldId id="843" r:id="rId51"/>
    <p:sldId id="820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42955F"/>
    <a:srgbClr val="4590B8"/>
    <a:srgbClr val="AE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6400" autoAdjust="0"/>
  </p:normalViewPr>
  <p:slideViewPr>
    <p:cSldViewPr snapToGrid="0">
      <p:cViewPr varScale="1">
        <p:scale>
          <a:sx n="88" d="100"/>
          <a:sy n="88" d="100"/>
        </p:scale>
        <p:origin x="106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2/28/2025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2/28/2025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F8CE8-0027-A28E-98EE-635CA6BDB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AF2638-1331-52FB-A1E3-1D3A86302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F58A3C-C568-9516-481B-DF4C62DB8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7CBDF-C217-2039-3C2B-AC3CE652C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51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fun here, try 0, 1, and 2. Make sure to especially show a really high temperature and the crazy output it produces.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505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99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https://www.youtube.com/@reallyeasyai/join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14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cap="none" dirty="0"/>
              <a:t>https://shop.reallyeasy.ai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880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cap="none" dirty="0"/>
              <a:t>https://www.youtube.com/@ainewsfresh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13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cap="none" dirty="0"/>
              <a:t>https://www.youtube.com/@aipaperspodcastdaily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857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https://www.vellum.ai/llm-parameters/top-p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76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 prompt: You are a creative and comedic writer. You love to incorporate humor in your writing while staying coherent.</a:t>
            </a:r>
          </a:p>
          <a:p>
            <a:endParaRPr lang="en-US" dirty="0"/>
          </a:p>
          <a:p>
            <a:r>
              <a:rPr lang="en-US" dirty="0"/>
              <a:t>User prompt: Write a short story about a detective investigating a very suspicious library. Make it comedic and include a twist ending.</a:t>
            </a:r>
          </a:p>
          <a:p>
            <a:endParaRPr lang="en-US" dirty="0"/>
          </a:p>
          <a:p>
            <a:r>
              <a:rPr lang="en-US" dirty="0"/>
              <a:t>A higher </a:t>
            </a:r>
            <a:r>
              <a:rPr lang="en-US" dirty="0" err="1"/>
              <a:t>top_p</a:t>
            </a:r>
            <a:r>
              <a:rPr lang="en-US" dirty="0"/>
              <a:t> allows the model to consider a broader range of token candidates (resulting in more unexpected or diverse completions). A lower </a:t>
            </a:r>
            <a:r>
              <a:rPr lang="en-US" dirty="0" err="1"/>
              <a:t>top_p</a:t>
            </a:r>
            <a:r>
              <a:rPr lang="en-US" dirty="0"/>
              <a:t> narrows its focus to only the most likely tokens (resulting in more conservative and predictable completions).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03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https://community.openai.com/t/does-frequency-penalty-punishes-punctuation/11003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88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https://duplicateword.com/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750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D2660-9ED0-003F-E9A9-09AC429E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11770-A34B-F8CF-C779-F67F94584D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9E2A1-F8D2-A41E-2B76-97A193FC4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https://medium.com/ai-science/speculative-decoding-make-llm-inference-faster-c004501af120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5EF48-E918-9D27-DAF0-ADB16FBB8D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5270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https://duplicateword.com/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630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User prompt: Give me a story of a magical frog in 500 words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0, 1, and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69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User: Give me a story of a frog in 1000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03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2767E-CD93-E795-4E28-A1DEF6766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AAEB68-5C7E-EC7E-09D3-F5F122EFF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B6C7E2-67E0-8A82-E0D0-4A6F38496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8326A-CC44-2AA6-B4BD-F6C1CA0B17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367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https://platform.openai.com/tokenizer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937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https://cameronrwolfe.substack.com/p/language-model-training-and-inference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953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https://archive.is/bd59b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748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`&lt;|</a:t>
            </a:r>
            <a:r>
              <a:rPr lang="en-US" dirty="0" err="1"/>
              <a:t>endoftext</a:t>
            </a:r>
            <a:r>
              <a:rPr lang="en-US" dirty="0"/>
              <a:t>|&gt;`: Marks the end of a text sequence, often used as padding or stopping signal in completion-based models.</a:t>
            </a:r>
          </a:p>
          <a:p>
            <a:r>
              <a:rPr lang="en-US" dirty="0"/>
              <a:t>- `&lt;|</a:t>
            </a:r>
            <a:r>
              <a:rPr lang="en-US" dirty="0" err="1"/>
              <a:t>im_end</a:t>
            </a:r>
            <a:r>
              <a:rPr lang="en-US" dirty="0"/>
              <a:t>|&gt;`: Marks the end of a structured message (user or assistant) in chat-based models.</a:t>
            </a:r>
          </a:p>
          <a:p>
            <a:r>
              <a:rPr lang="en-US" dirty="0"/>
              <a:t>- `&lt;|</a:t>
            </a:r>
            <a:r>
              <a:rPr lang="en-US" dirty="0" err="1"/>
              <a:t>endoftext</a:t>
            </a:r>
            <a:r>
              <a:rPr lang="en-US" dirty="0"/>
              <a:t>|&gt;` is a general stop token for completions, while `&lt;|</a:t>
            </a:r>
            <a:r>
              <a:rPr lang="en-US" dirty="0" err="1"/>
              <a:t>im_end</a:t>
            </a:r>
            <a:r>
              <a:rPr lang="en-US" dirty="0"/>
              <a:t>|&gt;` is specific to multi-turn chat formatting.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10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https://archive.is/yBhL4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615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https://www.singlestore.com/blog/a-guide-to-softmax-activation-function/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1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https://vinija.ai/concepts/token-sampling/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8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44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>
            <a:normAutofit/>
          </a:bodyPr>
          <a:lstStyle>
            <a:lvl1pPr>
              <a:defRPr sz="4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kern="1200" cap="none">
          <a:solidFill>
            <a:srgbClr val="FFC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8438B-EE18-C816-1A0F-97AA62BD3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2C20037-32F6-243F-798B-D0CFF590745B}"/>
              </a:ext>
            </a:extLst>
          </p:cNvPr>
          <p:cNvSpPr txBox="1"/>
          <p:nvPr/>
        </p:nvSpPr>
        <p:spPr>
          <a:xfrm>
            <a:off x="484513" y="1013464"/>
            <a:ext cx="7713282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C000"/>
                </a:solidFill>
                <a:latin typeface="Bangers" pitchFamily="2" charset="0"/>
              </a:rPr>
              <a:t>OpenAI API</a:t>
            </a:r>
          </a:p>
          <a:p>
            <a:r>
              <a:rPr lang="en-US" sz="8000" dirty="0">
                <a:solidFill>
                  <a:srgbClr val="FFFF00"/>
                </a:solidFill>
                <a:latin typeface="Bangers" pitchFamily="2" charset="0"/>
              </a:rPr>
              <a:t>Model</a:t>
            </a:r>
          </a:p>
          <a:p>
            <a:r>
              <a:rPr lang="en-US" sz="8000" dirty="0">
                <a:solidFill>
                  <a:srgbClr val="FFFF00"/>
                </a:solidFill>
                <a:latin typeface="Bangers" pitchFamily="2" charset="0"/>
              </a:rPr>
              <a:t>Output</a:t>
            </a:r>
          </a:p>
          <a:p>
            <a:r>
              <a:rPr lang="en-US" sz="8000" dirty="0">
                <a:solidFill>
                  <a:srgbClr val="FFFF00"/>
                </a:solidFill>
                <a:latin typeface="Bangers" pitchFamily="2" charset="0"/>
              </a:rPr>
              <a:t>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96CED6-8CE8-ABE2-19A3-9AAE84277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58" y="477564"/>
            <a:ext cx="6380436" cy="63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03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009E93-A6D3-1030-DE3C-71A51746B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72" y="1923138"/>
            <a:ext cx="7701456" cy="48888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43AC359-BDF7-9A66-4828-1A26A718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GPT-4 Special Characters</a:t>
            </a:r>
          </a:p>
        </p:txBody>
      </p:sp>
    </p:spTree>
    <p:extLst>
      <p:ext uri="{BB962C8B-B14F-4D97-AF65-F5344CB8AC3E}">
        <p14:creationId xmlns:p14="http://schemas.microsoft.com/office/powerpoint/2010/main" val="3728537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F2BBC-36B6-FA57-C60F-4D203F294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Punctuation Tokenization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B7670-C1DC-2B8E-147E-76456DCE0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97" y="2402309"/>
            <a:ext cx="11075806" cy="33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53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0C7C-9432-DDEF-5B14-A5AF575D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Logits and Softmax</a:t>
            </a:r>
          </a:p>
        </p:txBody>
      </p:sp>
    </p:spTree>
    <p:extLst>
      <p:ext uri="{BB962C8B-B14F-4D97-AF65-F5344CB8AC3E}">
        <p14:creationId xmlns:p14="http://schemas.microsoft.com/office/powerpoint/2010/main" val="114098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F9033E-90F9-D1A1-BA7E-95F799BA2534}"/>
              </a:ext>
            </a:extLst>
          </p:cNvPr>
          <p:cNvGrpSpPr/>
          <p:nvPr/>
        </p:nvGrpSpPr>
        <p:grpSpPr>
          <a:xfrm>
            <a:off x="699735" y="660486"/>
            <a:ext cx="10792529" cy="6197514"/>
            <a:chOff x="699735" y="660486"/>
            <a:chExt cx="10792529" cy="619751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CA2EBBA-C346-231C-97E2-E01072889D32}"/>
                </a:ext>
              </a:extLst>
            </p:cNvPr>
            <p:cNvGrpSpPr/>
            <p:nvPr/>
          </p:nvGrpSpPr>
          <p:grpSpPr>
            <a:xfrm>
              <a:off x="699735" y="660486"/>
              <a:ext cx="10792529" cy="6197514"/>
              <a:chOff x="699735" y="660486"/>
              <a:chExt cx="10792529" cy="619751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D5FA963-FB10-4B7C-A9D3-6B1EC0AD3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735" y="660486"/>
                <a:ext cx="10792529" cy="619751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3A4445A-89E3-9BB8-0E8D-A30B89E054F4}"/>
                  </a:ext>
                </a:extLst>
              </p:cNvPr>
              <p:cNvSpPr/>
              <p:nvPr/>
            </p:nvSpPr>
            <p:spPr>
              <a:xfrm>
                <a:off x="6613634" y="1135116"/>
                <a:ext cx="969579" cy="315311"/>
              </a:xfrm>
              <a:prstGeom prst="rect">
                <a:avLst/>
              </a:prstGeom>
              <a:solidFill>
                <a:srgbClr val="AEDBFF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Logits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9D2C-A5CD-4AE3-E4D1-789B849E087A}"/>
                </a:ext>
              </a:extLst>
            </p:cNvPr>
            <p:cNvSpPr txBox="1"/>
            <p:nvPr/>
          </p:nvSpPr>
          <p:spPr>
            <a:xfrm>
              <a:off x="1820911" y="2435773"/>
              <a:ext cx="4394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Predictions for Every Token in the Vocabulary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D25DD2-2334-2B64-2835-37EB90030D7D}"/>
                </a:ext>
              </a:extLst>
            </p:cNvPr>
            <p:cNvSpPr/>
            <p:nvPr/>
          </p:nvSpPr>
          <p:spPr>
            <a:xfrm>
              <a:off x="5904186" y="1545021"/>
              <a:ext cx="331076" cy="35472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454EEB-0FCA-7359-7967-516BDFB471FA}"/>
                </a:ext>
              </a:extLst>
            </p:cNvPr>
            <p:cNvSpPr/>
            <p:nvPr/>
          </p:nvSpPr>
          <p:spPr>
            <a:xfrm>
              <a:off x="6639914" y="1547644"/>
              <a:ext cx="331076" cy="354724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DF31C9-953E-0C9C-7E19-BCB34F99B1B2}"/>
                </a:ext>
              </a:extLst>
            </p:cNvPr>
            <p:cNvSpPr/>
            <p:nvPr/>
          </p:nvSpPr>
          <p:spPr>
            <a:xfrm>
              <a:off x="6269420" y="1547644"/>
              <a:ext cx="331076" cy="35472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6448541-F3F7-5A71-2124-B201642A145F}"/>
              </a:ext>
            </a:extLst>
          </p:cNvPr>
          <p:cNvSpPr/>
          <p:nvPr/>
        </p:nvSpPr>
        <p:spPr>
          <a:xfrm>
            <a:off x="1505607" y="3989834"/>
            <a:ext cx="1079938" cy="3693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9C0E3-7909-441D-8CB6-6F202B61E33F}"/>
              </a:ext>
            </a:extLst>
          </p:cNvPr>
          <p:cNvSpPr/>
          <p:nvPr/>
        </p:nvSpPr>
        <p:spPr>
          <a:xfrm>
            <a:off x="2958670" y="3984576"/>
            <a:ext cx="1079938" cy="36933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79825F-643A-44C7-7070-9C6758E2B6D1}"/>
              </a:ext>
            </a:extLst>
          </p:cNvPr>
          <p:cNvSpPr/>
          <p:nvPr/>
        </p:nvSpPr>
        <p:spPr>
          <a:xfrm>
            <a:off x="4443259" y="3971441"/>
            <a:ext cx="1079938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866DF5-2F8B-3F75-EFC5-19216816A8BE}"/>
              </a:ext>
            </a:extLst>
          </p:cNvPr>
          <p:cNvSpPr/>
          <p:nvPr/>
        </p:nvSpPr>
        <p:spPr>
          <a:xfrm>
            <a:off x="5888435" y="3974069"/>
            <a:ext cx="1079938" cy="3693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03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CAE2CC6-0368-A971-5355-C101D22C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863" y="0"/>
            <a:ext cx="7322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08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3874C8-3BFC-C0DC-8E61-DB7EE2048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17" y="948917"/>
            <a:ext cx="11383367" cy="541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34CD3-8C6F-A2AD-53C5-C749C4757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Temperature</a:t>
            </a:r>
          </a:p>
        </p:txBody>
      </p:sp>
    </p:spTree>
    <p:extLst>
      <p:ext uri="{BB962C8B-B14F-4D97-AF65-F5344CB8AC3E}">
        <p14:creationId xmlns:p14="http://schemas.microsoft.com/office/powerpoint/2010/main" val="808134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A1499-240C-B2D1-591C-0F0EDC93B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32" y="2204037"/>
            <a:ext cx="9323337" cy="24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95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0B8556-CED1-0599-FB3A-B679562AC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299" y="94247"/>
            <a:ext cx="9123402" cy="1696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BB24E9-AAE3-41F5-373F-526915AB9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7565"/>
            <a:ext cx="12192000" cy="466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32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70CFD7-9DA7-8F7D-3682-1254908FE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8" y="676602"/>
            <a:ext cx="10156184" cy="60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33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7F030-A74E-5297-8DC2-946F5C92B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8" y="1174530"/>
            <a:ext cx="6192684" cy="48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50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21A8-BE84-015D-9AD9-D5A79F44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Temperature</a:t>
            </a:r>
          </a:p>
        </p:txBody>
      </p:sp>
    </p:spTree>
    <p:extLst>
      <p:ext uri="{BB962C8B-B14F-4D97-AF65-F5344CB8AC3E}">
        <p14:creationId xmlns:p14="http://schemas.microsoft.com/office/powerpoint/2010/main" val="2075423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60463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4774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96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CC757B-7BF3-DB9E-CBB3-E140269F2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5" y="1180582"/>
            <a:ext cx="8740590" cy="3294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16EFA-57C6-F161-5C96-3081285DF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704" y="4669936"/>
            <a:ext cx="7742591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05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0C72A-C20F-708C-D10A-EFB941023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8A5DEC-6D9A-E5A3-2623-3AB3E6FC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cap="none" dirty="0"/>
              <a:t>https://shop.reallyeasy.ai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946049-2DA4-39DA-E25C-29363A592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353" y="1857375"/>
            <a:ext cx="9753295" cy="496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03" y="1955346"/>
            <a:ext cx="8179594" cy="46740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89BB84-D0DB-E975-0157-0F57491E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cap="none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1455749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EF37B-58FB-15BF-520F-D03EA8529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DAA9B-045D-98BB-3EB1-78C22E06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cap="none" dirty="0"/>
              <a:t>https://www.youtube.com/@aipaperspodcastdaily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05628-3125-D3C4-38CA-7B1E5A1A2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854" y="1914837"/>
            <a:ext cx="4850293" cy="485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35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018E71-9221-93F6-244D-07DCA5C83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P : Nucleus Sampling</a:t>
            </a:r>
          </a:p>
        </p:txBody>
      </p:sp>
    </p:spTree>
    <p:extLst>
      <p:ext uri="{BB962C8B-B14F-4D97-AF65-F5344CB8AC3E}">
        <p14:creationId xmlns:p14="http://schemas.microsoft.com/office/powerpoint/2010/main" val="2655602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1A0BE2-F2EB-F188-B747-59988614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92" y="2189231"/>
            <a:ext cx="11355017" cy="211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46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FC9948F-58F7-725D-E4CA-83434CA9E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12" y="605390"/>
            <a:ext cx="10665176" cy="620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B3E21B-C6E6-4D82-D82C-8018D2EFE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5" y="756743"/>
            <a:ext cx="12002371" cy="3878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07B74-C65A-C6C5-3936-632EDEA69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823" y="4767641"/>
            <a:ext cx="8846354" cy="197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27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941B-B3E3-8D7F-DCE8-8DD7A4299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</p:spTree>
    <p:extLst>
      <p:ext uri="{BB962C8B-B14F-4D97-AF65-F5344CB8AC3E}">
        <p14:creationId xmlns:p14="http://schemas.microsoft.com/office/powerpoint/2010/main" val="2409152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D0619-A27A-E0EA-75F1-718DA44E5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Top P</a:t>
            </a:r>
          </a:p>
        </p:txBody>
      </p:sp>
    </p:spTree>
    <p:extLst>
      <p:ext uri="{BB962C8B-B14F-4D97-AF65-F5344CB8AC3E}">
        <p14:creationId xmlns:p14="http://schemas.microsoft.com/office/powerpoint/2010/main" val="533683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CF27-B59A-EB30-6096-87A713E90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Penalty</a:t>
            </a:r>
          </a:p>
        </p:txBody>
      </p:sp>
    </p:spTree>
    <p:extLst>
      <p:ext uri="{BB962C8B-B14F-4D97-AF65-F5344CB8AC3E}">
        <p14:creationId xmlns:p14="http://schemas.microsoft.com/office/powerpoint/2010/main" val="313562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A3BE24-090C-1C2E-8D58-BA6520CD8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95" y="1117432"/>
            <a:ext cx="11751611" cy="500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01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7211-2B1E-C2FF-9027-C37B761E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Penalty – 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032AF-1DFD-05EE-0FFA-4934C0391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57404"/>
            <a:ext cx="11029615" cy="469811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Frequency penalty looks at the </a:t>
            </a:r>
            <a:r>
              <a:rPr lang="en-US" sz="3200" b="1" u="sng" dirty="0">
                <a:solidFill>
                  <a:schemeClr val="bg1"/>
                </a:solidFill>
              </a:rPr>
              <a:t>total</a:t>
            </a:r>
            <a:r>
              <a:rPr lang="en-US" sz="3200" dirty="0">
                <a:solidFill>
                  <a:schemeClr val="bg1"/>
                </a:solidFill>
              </a:rPr>
              <a:t> occurrences of a token for the penalty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ALL TOKENS are considered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Setting Frequency Penalty correctly can lead to better content that is less repetitive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566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BF9518-8091-42C8-93F7-E43A35AF6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" y="2381751"/>
            <a:ext cx="11979678" cy="373412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83E2E647-F7A8-0F46-A078-6101B79A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Penalty = 0</a:t>
            </a:r>
          </a:p>
        </p:txBody>
      </p:sp>
    </p:spTree>
    <p:extLst>
      <p:ext uri="{BB962C8B-B14F-4D97-AF65-F5344CB8AC3E}">
        <p14:creationId xmlns:p14="http://schemas.microsoft.com/office/powerpoint/2010/main" val="1922439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8C241-EEAD-71F8-C4F3-2CADC1234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7632"/>
            <a:ext cx="12192000" cy="335622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190CA6E-AEBD-7538-2E39-412EFA9F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Penalty = 1</a:t>
            </a:r>
          </a:p>
        </p:txBody>
      </p:sp>
    </p:spTree>
    <p:extLst>
      <p:ext uri="{BB962C8B-B14F-4D97-AF65-F5344CB8AC3E}">
        <p14:creationId xmlns:p14="http://schemas.microsoft.com/office/powerpoint/2010/main" val="2692084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0129C-383F-ABA1-B0B7-CEC73B88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Frequency Penalty Too High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FED3C5-6FCE-B60D-0179-0CDBA51FD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349" y="1924505"/>
            <a:ext cx="9711303" cy="487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16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312293-143A-A1D8-2910-3A50272A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Frequency Penalty</a:t>
            </a:r>
          </a:p>
        </p:txBody>
      </p:sp>
    </p:spTree>
    <p:extLst>
      <p:ext uri="{BB962C8B-B14F-4D97-AF65-F5344CB8AC3E}">
        <p14:creationId xmlns:p14="http://schemas.microsoft.com/office/powerpoint/2010/main" val="3344652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05DE1A-75B2-5BBE-0401-0852EACE9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Penalty</a:t>
            </a:r>
          </a:p>
        </p:txBody>
      </p:sp>
    </p:spTree>
    <p:extLst>
      <p:ext uri="{BB962C8B-B14F-4D97-AF65-F5344CB8AC3E}">
        <p14:creationId xmlns:p14="http://schemas.microsoft.com/office/powerpoint/2010/main" val="1624845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B6F7B0-4B15-E2DA-160E-E3B1E4996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2" y="1094777"/>
            <a:ext cx="11617957" cy="466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6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23D96-03DB-EEEA-2534-D7ED22097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CA000A-454D-C702-3D2B-DAFD2A357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62" y="59980"/>
            <a:ext cx="9618676" cy="673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83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2A1A86-D414-18C5-50C1-57C11F84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Penalty vs Presence Penalty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7D169-4DEB-1455-1E83-5A10043E9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53917"/>
            <a:ext cx="11029615" cy="36783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Frequency Penalty – Looks at all the times the token has appeared to determine if it should appear again.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Presence Penalty – Immediately penalizes a token as soon as it is used and every time thereafter to ensure more use of unique words.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30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9AF66F-F105-D7F6-A6F9-84A8D695A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53" y="1145544"/>
            <a:ext cx="11501695" cy="48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41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29CB0-AA43-6ABB-FE5E-E46CF68A5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49" y="1206065"/>
            <a:ext cx="11455503" cy="48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94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9B5EAA-3B54-D832-BF60-10380B70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Penalty = 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A7DB00-4460-C1AF-5C8D-FE465EA6F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2955"/>
            <a:ext cx="12192000" cy="38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43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7BADA-FB3C-DF70-9B24-26F2C4FB7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C52BF-3A5C-0A92-C1EE-96A612AE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Penalty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93E4F-75F7-9978-D556-E077B000F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6538"/>
            <a:ext cx="12192000" cy="430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7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BAA35-D1E6-2689-4FB2-C42021F1C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216D7E-E771-34F0-1ABA-595F6FD99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Penalty =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75BF1-AD75-8726-59CB-6CF625927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7852"/>
            <a:ext cx="12192000" cy="43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41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7DBF8-CCF7-D9E2-A929-A236FF1C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Presence Penalty</a:t>
            </a:r>
          </a:p>
        </p:txBody>
      </p:sp>
    </p:spTree>
    <p:extLst>
      <p:ext uri="{BB962C8B-B14F-4D97-AF65-F5344CB8AC3E}">
        <p14:creationId xmlns:p14="http://schemas.microsoft.com/office/powerpoint/2010/main" val="228985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F512C4-690C-614D-E7B9-D2BA58A9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03AA7-ECEF-FB30-60A9-37E897DB4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1862"/>
            <a:ext cx="11029615" cy="4895193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Model choice is critical to quality of output as well as cost, you need to strike a balance. </a:t>
            </a:r>
          </a:p>
          <a:p>
            <a:r>
              <a:rPr lang="en-US" sz="2800" dirty="0">
                <a:solidFill>
                  <a:schemeClr val="bg1"/>
                </a:solidFill>
              </a:rPr>
              <a:t>Pay attention to the output token limit and choose the correct model for your goals.</a:t>
            </a:r>
          </a:p>
          <a:p>
            <a:r>
              <a:rPr lang="en-US" sz="2800" dirty="0">
                <a:solidFill>
                  <a:schemeClr val="bg1"/>
                </a:solidFill>
              </a:rPr>
              <a:t>Temperature is your best bet for creative content but also your worst enemy.</a:t>
            </a:r>
          </a:p>
          <a:p>
            <a:r>
              <a:rPr lang="en-US" sz="2800" dirty="0">
                <a:solidFill>
                  <a:schemeClr val="bg1"/>
                </a:solidFill>
              </a:rPr>
              <a:t>Use </a:t>
            </a:r>
            <a:r>
              <a:rPr lang="en-US" sz="2800" dirty="0" err="1">
                <a:solidFill>
                  <a:schemeClr val="bg1"/>
                </a:solidFill>
              </a:rPr>
              <a:t>Top_p</a:t>
            </a:r>
            <a:r>
              <a:rPr lang="en-US" sz="2800" dirty="0">
                <a:solidFill>
                  <a:schemeClr val="bg1"/>
                </a:solidFill>
              </a:rPr>
              <a:t> and Temperature together to zero in on the output you want.</a:t>
            </a:r>
          </a:p>
          <a:p>
            <a:r>
              <a:rPr lang="en-US" sz="2800" dirty="0">
                <a:solidFill>
                  <a:schemeClr val="bg1"/>
                </a:solidFill>
              </a:rPr>
              <a:t>Use Frequency Penalty and Presence Penalty once you have a handle on Model choice and Temperature.</a:t>
            </a:r>
          </a:p>
          <a:p>
            <a:r>
              <a:rPr lang="en-US" sz="2800" dirty="0">
                <a:solidFill>
                  <a:schemeClr val="bg1"/>
                </a:solidFill>
              </a:rPr>
              <a:t>Experimentation, over and over, is the only way you will achieve success with these settings.</a:t>
            </a:r>
          </a:p>
        </p:txBody>
      </p:sp>
    </p:spTree>
    <p:extLst>
      <p:ext uri="{BB962C8B-B14F-4D97-AF65-F5344CB8AC3E}">
        <p14:creationId xmlns:p14="http://schemas.microsoft.com/office/powerpoint/2010/main" val="12195093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226DA-EC48-E2ED-E2CE-7C9FB7153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2ECC7A4-E8F5-8675-CB34-83BC8CCC62B2}"/>
              </a:ext>
            </a:extLst>
          </p:cNvPr>
          <p:cNvSpPr txBox="1"/>
          <p:nvPr/>
        </p:nvSpPr>
        <p:spPr>
          <a:xfrm>
            <a:off x="484513" y="1013464"/>
            <a:ext cx="7713282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C000"/>
                </a:solidFill>
                <a:latin typeface="Bangers" pitchFamily="2" charset="0"/>
              </a:rPr>
              <a:t>OpenAI API</a:t>
            </a:r>
          </a:p>
          <a:p>
            <a:r>
              <a:rPr lang="en-US" sz="8000" dirty="0">
                <a:solidFill>
                  <a:srgbClr val="FFFF00"/>
                </a:solidFill>
                <a:latin typeface="Bangers" pitchFamily="2" charset="0"/>
              </a:rPr>
              <a:t>Model</a:t>
            </a:r>
          </a:p>
          <a:p>
            <a:r>
              <a:rPr lang="en-US" sz="8000" dirty="0">
                <a:solidFill>
                  <a:srgbClr val="FFFF00"/>
                </a:solidFill>
                <a:latin typeface="Bangers" pitchFamily="2" charset="0"/>
              </a:rPr>
              <a:t>Output</a:t>
            </a:r>
          </a:p>
          <a:p>
            <a:r>
              <a:rPr lang="en-US" sz="8000" dirty="0">
                <a:solidFill>
                  <a:srgbClr val="FFFF00"/>
                </a:solidFill>
                <a:latin typeface="Bangers" pitchFamily="2" charset="0"/>
              </a:rPr>
              <a:t>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ABA46-28CC-6301-8ECB-A319EF895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58" y="477564"/>
            <a:ext cx="6380436" cy="63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44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5C96D-35C4-16CD-7FC4-7DE145556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F6F14B8-7D76-4FBE-0F33-23955D3F041E}"/>
              </a:ext>
            </a:extLst>
          </p:cNvPr>
          <p:cNvGrpSpPr/>
          <p:nvPr/>
        </p:nvGrpSpPr>
        <p:grpSpPr>
          <a:xfrm>
            <a:off x="1541080" y="2120460"/>
            <a:ext cx="9109841" cy="4296107"/>
            <a:chOff x="638503" y="1245473"/>
            <a:chExt cx="9109841" cy="429610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ECC3F6F-4550-9084-8308-81936D6FF006}"/>
                </a:ext>
              </a:extLst>
            </p:cNvPr>
            <p:cNvGrpSpPr/>
            <p:nvPr/>
          </p:nvGrpSpPr>
          <p:grpSpPr>
            <a:xfrm>
              <a:off x="638503" y="1245475"/>
              <a:ext cx="2230821" cy="4296105"/>
              <a:chOff x="638503" y="1245475"/>
              <a:chExt cx="2230821" cy="429610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B1D8CE3-28B8-99A8-090C-FFA1F16EF73A}"/>
                  </a:ext>
                </a:extLst>
              </p:cNvPr>
              <p:cNvSpPr/>
              <p:nvPr/>
            </p:nvSpPr>
            <p:spPr>
              <a:xfrm>
                <a:off x="733097" y="4619297"/>
                <a:ext cx="2136227" cy="9222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Mary had</a:t>
                </a: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7A5AAB1-BC2C-4445-16C9-6A01A20BB3A5}"/>
                  </a:ext>
                </a:extLst>
              </p:cNvPr>
              <p:cNvSpPr/>
              <p:nvPr/>
            </p:nvSpPr>
            <p:spPr>
              <a:xfrm>
                <a:off x="638503" y="2932386"/>
                <a:ext cx="2230821" cy="922283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LLM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320244-8A71-A385-926F-3FC3FF299A1B}"/>
                  </a:ext>
                </a:extLst>
              </p:cNvPr>
              <p:cNvSpPr/>
              <p:nvPr/>
            </p:nvSpPr>
            <p:spPr>
              <a:xfrm>
                <a:off x="733097" y="1245475"/>
                <a:ext cx="2136227" cy="922283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a</a:t>
                </a:r>
              </a:p>
            </p:txBody>
          </p:sp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CF5830A4-C405-E50A-0805-7063C563E522}"/>
                  </a:ext>
                </a:extLst>
              </p:cNvPr>
              <p:cNvSpPr/>
              <p:nvPr/>
            </p:nvSpPr>
            <p:spPr>
              <a:xfrm>
                <a:off x="1521372" y="3933497"/>
                <a:ext cx="496614" cy="543910"/>
              </a:xfrm>
              <a:prstGeom prst="upArrow">
                <a:avLst/>
              </a:prstGeom>
              <a:solidFill>
                <a:srgbClr val="4590B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row: Up 10">
                <a:extLst>
                  <a:ext uri="{FF2B5EF4-FFF2-40B4-BE49-F238E27FC236}">
                    <a16:creationId xmlns:a16="http://schemas.microsoft.com/office/drawing/2014/main" id="{4CA54B4F-3C3A-817D-5A96-BEFB23480536}"/>
                  </a:ext>
                </a:extLst>
              </p:cNvPr>
              <p:cNvSpPr/>
              <p:nvPr/>
            </p:nvSpPr>
            <p:spPr>
              <a:xfrm>
                <a:off x="1505606" y="2278117"/>
                <a:ext cx="496614" cy="543910"/>
              </a:xfrm>
              <a:prstGeom prst="upArrow">
                <a:avLst/>
              </a:prstGeom>
              <a:solidFill>
                <a:srgbClr val="42955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AB0DFDF-71FF-6B5A-1B37-BAD168B575D3}"/>
                </a:ext>
              </a:extLst>
            </p:cNvPr>
            <p:cNvGrpSpPr/>
            <p:nvPr/>
          </p:nvGrpSpPr>
          <p:grpSpPr>
            <a:xfrm>
              <a:off x="4078013" y="1245474"/>
              <a:ext cx="2230821" cy="4296105"/>
              <a:chOff x="638503" y="1245475"/>
              <a:chExt cx="2230821" cy="429610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688321B-6394-3C88-EAEA-3D19A6D55796}"/>
                  </a:ext>
                </a:extLst>
              </p:cNvPr>
              <p:cNvSpPr/>
              <p:nvPr/>
            </p:nvSpPr>
            <p:spPr>
              <a:xfrm>
                <a:off x="733097" y="4619297"/>
                <a:ext cx="2136227" cy="9222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Mary had a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74048EE-8A19-EF4F-2D98-94C3406A2E29}"/>
                  </a:ext>
                </a:extLst>
              </p:cNvPr>
              <p:cNvSpPr/>
              <p:nvPr/>
            </p:nvSpPr>
            <p:spPr>
              <a:xfrm>
                <a:off x="638503" y="2932386"/>
                <a:ext cx="2230821" cy="922283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LLM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63CCDC-865B-7CEC-C6E3-29BCB0289A43}"/>
                  </a:ext>
                </a:extLst>
              </p:cNvPr>
              <p:cNvSpPr/>
              <p:nvPr/>
            </p:nvSpPr>
            <p:spPr>
              <a:xfrm>
                <a:off x="733097" y="1245475"/>
                <a:ext cx="2136227" cy="922283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little</a:t>
                </a:r>
              </a:p>
            </p:txBody>
          </p:sp>
          <p:sp>
            <p:nvSpPr>
              <p:cNvPr id="17" name="Arrow: Up 16">
                <a:extLst>
                  <a:ext uri="{FF2B5EF4-FFF2-40B4-BE49-F238E27FC236}">
                    <a16:creationId xmlns:a16="http://schemas.microsoft.com/office/drawing/2014/main" id="{C6F839C8-816E-4A37-8900-C788073F9728}"/>
                  </a:ext>
                </a:extLst>
              </p:cNvPr>
              <p:cNvSpPr/>
              <p:nvPr/>
            </p:nvSpPr>
            <p:spPr>
              <a:xfrm>
                <a:off x="1521372" y="3933497"/>
                <a:ext cx="496614" cy="543910"/>
              </a:xfrm>
              <a:prstGeom prst="upArrow">
                <a:avLst/>
              </a:prstGeom>
              <a:solidFill>
                <a:srgbClr val="4590B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439E1F70-3201-1448-B608-8F70CA9B99AB}"/>
                  </a:ext>
                </a:extLst>
              </p:cNvPr>
              <p:cNvSpPr/>
              <p:nvPr/>
            </p:nvSpPr>
            <p:spPr>
              <a:xfrm>
                <a:off x="1505606" y="2278117"/>
                <a:ext cx="496614" cy="543910"/>
              </a:xfrm>
              <a:prstGeom prst="upArrow">
                <a:avLst/>
              </a:prstGeom>
              <a:solidFill>
                <a:srgbClr val="42955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0E8BBD4-500C-CD83-BB2E-43AF6004E56D}"/>
                </a:ext>
              </a:extLst>
            </p:cNvPr>
            <p:cNvGrpSpPr/>
            <p:nvPr/>
          </p:nvGrpSpPr>
          <p:grpSpPr>
            <a:xfrm>
              <a:off x="7517523" y="1245473"/>
              <a:ext cx="2230821" cy="4296105"/>
              <a:chOff x="638503" y="1245475"/>
              <a:chExt cx="2230821" cy="429610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61C9038-B4AB-86CE-BB87-B5A888462D19}"/>
                  </a:ext>
                </a:extLst>
              </p:cNvPr>
              <p:cNvSpPr/>
              <p:nvPr/>
            </p:nvSpPr>
            <p:spPr>
              <a:xfrm>
                <a:off x="733097" y="4619297"/>
                <a:ext cx="2136227" cy="9222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Mary had a little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48FEF3C-019E-16DE-96EC-03F111892149}"/>
                  </a:ext>
                </a:extLst>
              </p:cNvPr>
              <p:cNvSpPr/>
              <p:nvPr/>
            </p:nvSpPr>
            <p:spPr>
              <a:xfrm>
                <a:off x="638503" y="2932386"/>
                <a:ext cx="2230821" cy="922283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LLM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FCD10FD-C09A-847F-2028-D05630565DFC}"/>
                  </a:ext>
                </a:extLst>
              </p:cNvPr>
              <p:cNvSpPr/>
              <p:nvPr/>
            </p:nvSpPr>
            <p:spPr>
              <a:xfrm>
                <a:off x="733097" y="1245475"/>
                <a:ext cx="2136227" cy="922283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lamb</a:t>
                </a:r>
              </a:p>
            </p:txBody>
          </p:sp>
          <p:sp>
            <p:nvSpPr>
              <p:cNvPr id="23" name="Arrow: Up 22">
                <a:extLst>
                  <a:ext uri="{FF2B5EF4-FFF2-40B4-BE49-F238E27FC236}">
                    <a16:creationId xmlns:a16="http://schemas.microsoft.com/office/drawing/2014/main" id="{551EEDF9-D98D-C2E7-B351-3CCE61BAC31D}"/>
                  </a:ext>
                </a:extLst>
              </p:cNvPr>
              <p:cNvSpPr/>
              <p:nvPr/>
            </p:nvSpPr>
            <p:spPr>
              <a:xfrm>
                <a:off x="1521372" y="3933497"/>
                <a:ext cx="496614" cy="543910"/>
              </a:xfrm>
              <a:prstGeom prst="upArrow">
                <a:avLst/>
              </a:prstGeom>
              <a:solidFill>
                <a:srgbClr val="4590B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row: Up 23">
                <a:extLst>
                  <a:ext uri="{FF2B5EF4-FFF2-40B4-BE49-F238E27FC236}">
                    <a16:creationId xmlns:a16="http://schemas.microsoft.com/office/drawing/2014/main" id="{CCFA1A28-B711-D63F-8948-EA2CC7B4652A}"/>
                  </a:ext>
                </a:extLst>
              </p:cNvPr>
              <p:cNvSpPr/>
              <p:nvPr/>
            </p:nvSpPr>
            <p:spPr>
              <a:xfrm>
                <a:off x="1505606" y="2278117"/>
                <a:ext cx="496614" cy="543910"/>
              </a:xfrm>
              <a:prstGeom prst="upArrow">
                <a:avLst/>
              </a:prstGeom>
              <a:solidFill>
                <a:srgbClr val="42955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0B0FAC3-425D-B071-FF5C-8FCBADC35108}"/>
                </a:ext>
              </a:extLst>
            </p:cNvPr>
            <p:cNvCxnSpPr>
              <a:stCxn id="9" idx="3"/>
              <a:endCxn id="14" idx="1"/>
            </p:cNvCxnSpPr>
            <p:nvPr/>
          </p:nvCxnSpPr>
          <p:spPr>
            <a:xfrm>
              <a:off x="2869324" y="1706617"/>
              <a:ext cx="1303283" cy="3373821"/>
            </a:xfrm>
            <a:prstGeom prst="bentConnector3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0FE1FBA8-9622-E1CA-4BC6-923817ACDAE9}"/>
                </a:ext>
              </a:extLst>
            </p:cNvPr>
            <p:cNvCxnSpPr>
              <a:stCxn id="16" idx="3"/>
              <a:endCxn id="20" idx="1"/>
            </p:cNvCxnSpPr>
            <p:nvPr/>
          </p:nvCxnSpPr>
          <p:spPr>
            <a:xfrm>
              <a:off x="6308834" y="1706616"/>
              <a:ext cx="1303283" cy="3373821"/>
            </a:xfrm>
            <a:prstGeom prst="bentConnector3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itle 29">
            <a:extLst>
              <a:ext uri="{FF2B5EF4-FFF2-40B4-BE49-F238E27FC236}">
                <a16:creationId xmlns:a16="http://schemas.microsoft.com/office/drawing/2014/main" id="{3CC596DB-9CC5-9A00-A7E6-D8939E26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Autoregression</a:t>
            </a:r>
          </a:p>
        </p:txBody>
      </p:sp>
    </p:spTree>
    <p:extLst>
      <p:ext uri="{BB962C8B-B14F-4D97-AF65-F5344CB8AC3E}">
        <p14:creationId xmlns:p14="http://schemas.microsoft.com/office/powerpoint/2010/main" val="3464007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291988-FC0E-AF00-8207-CA5767E7D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01FDE0-527A-0C8C-5E42-370AEB5CC894}"/>
              </a:ext>
            </a:extLst>
          </p:cNvPr>
          <p:cNvGrpSpPr/>
          <p:nvPr/>
        </p:nvGrpSpPr>
        <p:grpSpPr>
          <a:xfrm>
            <a:off x="1309885" y="2291404"/>
            <a:ext cx="9572231" cy="3836937"/>
            <a:chOff x="575894" y="2291404"/>
            <a:chExt cx="9572231" cy="38369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A1DE68-D18D-DDF5-62D0-DB3AF1142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894" y="2291404"/>
              <a:ext cx="4498865" cy="383693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C9AA5F-2FCA-C798-4427-9B1C03B26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3494" y="2291404"/>
              <a:ext cx="4394631" cy="3836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056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E8AE-22ED-D91A-1D3F-098BF27E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1F818C-3B56-FEBC-BAF1-3ED991633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63" y="1954924"/>
            <a:ext cx="11503475" cy="484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56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8EF4BF-AA9C-F5FE-B6E0-A4288F9A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CECFDD-3222-DE40-5B46-2F2AF62C8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570" y="0"/>
            <a:ext cx="7231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26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mystifying Tokenization: The Building Blocks of Language AI | by  Ypmanohar | Medium">
            <a:extLst>
              <a:ext uri="{FF2B5EF4-FFF2-40B4-BE49-F238E27FC236}">
                <a16:creationId xmlns:a16="http://schemas.microsoft.com/office/drawing/2014/main" id="{F7859C44-3A94-2C99-42D2-EF9C356F5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10" y="671923"/>
            <a:ext cx="10819580" cy="605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0845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8771</TotalTime>
  <Words>714</Words>
  <Application>Microsoft Office PowerPoint</Application>
  <PresentationFormat>Widescreen</PresentationFormat>
  <Paragraphs>113</Paragraphs>
  <Slides>48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Bangers</vt:lpstr>
      <vt:lpstr>Calibri</vt:lpstr>
      <vt:lpstr>Gill Sans MT</vt:lpstr>
      <vt:lpstr>Wingdings 2</vt:lpstr>
      <vt:lpstr>Custom</vt:lpstr>
      <vt:lpstr>PowerPoint Presentation</vt:lpstr>
      <vt:lpstr>PowerPoint Presentation</vt:lpstr>
      <vt:lpstr>Key Concepts</vt:lpstr>
      <vt:lpstr>PowerPoint Presentation</vt:lpstr>
      <vt:lpstr>Autoregression</vt:lpstr>
      <vt:lpstr>Tokens</vt:lpstr>
      <vt:lpstr>Vocabulary</vt:lpstr>
      <vt:lpstr>Positioning</vt:lpstr>
      <vt:lpstr>PowerPoint Presentation</vt:lpstr>
      <vt:lpstr>GPT-4 Special Characters</vt:lpstr>
      <vt:lpstr>Punctuation Tokenization </vt:lpstr>
      <vt:lpstr>Logits and Softmax</vt:lpstr>
      <vt:lpstr>PowerPoint Presentation</vt:lpstr>
      <vt:lpstr>PowerPoint Presentation</vt:lpstr>
      <vt:lpstr>PowerPoint Presentation</vt:lpstr>
      <vt:lpstr>Revisiting Temperature</vt:lpstr>
      <vt:lpstr>PowerPoint Presentation</vt:lpstr>
      <vt:lpstr>PowerPoint Presentation</vt:lpstr>
      <vt:lpstr>PowerPoint Presentation</vt:lpstr>
      <vt:lpstr>DEMO: Temperature</vt:lpstr>
      <vt:lpstr>PowerPoint Presentation</vt:lpstr>
      <vt:lpstr>PowerPoint Presentation</vt:lpstr>
      <vt:lpstr>https://shop.reallyeasy.ai</vt:lpstr>
      <vt:lpstr>https://www.youtube.com/@ainewsfresh</vt:lpstr>
      <vt:lpstr>https://www.youtube.com/@aipaperspodcastdaily</vt:lpstr>
      <vt:lpstr>Top P : Nucleus Sampling</vt:lpstr>
      <vt:lpstr>PowerPoint Presentation</vt:lpstr>
      <vt:lpstr>PowerPoint Presentation</vt:lpstr>
      <vt:lpstr>PowerPoint Presentation</vt:lpstr>
      <vt:lpstr>DEMO: Top P</vt:lpstr>
      <vt:lpstr>Frequency Penalty</vt:lpstr>
      <vt:lpstr>PowerPoint Presentation</vt:lpstr>
      <vt:lpstr>Frequency Penalty – Key Points</vt:lpstr>
      <vt:lpstr>Frequency Penalty = 0</vt:lpstr>
      <vt:lpstr>Frequency Penalty = 1</vt:lpstr>
      <vt:lpstr>Setting the Frequency Penalty Too High</vt:lpstr>
      <vt:lpstr>DEMO: Frequency Penalty</vt:lpstr>
      <vt:lpstr>Presence Penalty</vt:lpstr>
      <vt:lpstr>PowerPoint Presentation</vt:lpstr>
      <vt:lpstr>Frequency Penalty vs Presence Penalty</vt:lpstr>
      <vt:lpstr>PowerPoint Presentation</vt:lpstr>
      <vt:lpstr>PowerPoint Presentation</vt:lpstr>
      <vt:lpstr>Presence Penalty = 0</vt:lpstr>
      <vt:lpstr>Presence Penalty = 1</vt:lpstr>
      <vt:lpstr>Presence Penalty = 2</vt:lpstr>
      <vt:lpstr>DEMO: Presence Penalty</vt:lpstr>
      <vt:lpstr>Key Takeaways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239</cp:revision>
  <dcterms:created xsi:type="dcterms:W3CDTF">2025-01-15T17:59:51Z</dcterms:created>
  <dcterms:modified xsi:type="dcterms:W3CDTF">2025-03-02T01:25:24Z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